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718" autoAdjust="0"/>
  </p:normalViewPr>
  <p:slideViewPr>
    <p:cSldViewPr>
      <p:cViewPr varScale="1">
        <p:scale>
          <a:sx n="68" d="100"/>
          <a:sy n="68" d="100"/>
        </p:scale>
        <p:origin x="14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AF815-B09B-4B78-879F-0193CE0DCA49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8FEC1-9D99-4A6A-A3FD-FBC81A543FF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8FEC1-9D99-4A6A-A3FD-FBC81A543FF5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918648" cy="2520279"/>
          </a:xfrm>
        </p:spPr>
        <p:txBody>
          <a:bodyPr>
            <a:normAutofit/>
          </a:bodyPr>
          <a:lstStyle/>
          <a:p>
            <a:r>
              <a:rPr lang="pl-PL" dirty="0"/>
              <a:t>„</a:t>
            </a:r>
            <a:r>
              <a:rPr lang="pl-PL" sz="4800" dirty="0"/>
              <a:t>Mediacja w sprawie o rozwód. Czy warto?”.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pl-PL" dirty="0"/>
          </a:p>
          <a:p>
            <a:pPr algn="r"/>
            <a:r>
              <a:rPr lang="pl-PL" sz="2000" dirty="0"/>
              <a:t>adwokat, mediator </a:t>
            </a:r>
          </a:p>
          <a:p>
            <a:pPr algn="r"/>
            <a:r>
              <a:rPr lang="pl-PL" sz="2000" dirty="0"/>
              <a:t>Martyna Dudzik - Respondek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Znaczenie ugody zawartej przed mediatorem, odpłatność mediacji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/>
              <a:t>Ugoda zawarta przed mediatorem czy to w drodze mediacji umownej, czy to na drodze postępowania sądowego jest przez sąd zatwierdzana i </a:t>
            </a:r>
            <a:r>
              <a:rPr lang="pl-PL" b="1" dirty="0"/>
              <a:t>po jej zatwierdzeniu ma walor równy ugodzie sądowej</a:t>
            </a:r>
            <a:r>
              <a:rPr lang="pl-PL" dirty="0"/>
              <a:t>. Istnieją przypadki szczególne, gdy samo zatwierdzenie ugody przez sąd nie jest wystarczające, lecz zostaną one omówione później.</a:t>
            </a:r>
          </a:p>
          <a:p>
            <a:pPr algn="just">
              <a:buNone/>
            </a:pPr>
            <a:endParaRPr lang="pl-PL" dirty="0"/>
          </a:p>
          <a:p>
            <a:pPr algn="just"/>
            <a:r>
              <a:rPr lang="pl-PL" dirty="0"/>
              <a:t>Mediacja jest odpłatna. Mediator swoje wynagrodzenie pobiera od stron biorących udział w mediacji. Jeśli strona została przez sąd (w toku postępowania sądowego) zwolniona z kosztów sądowych to została również zwolniona z kosztów mediacji. Szczegółowe zasady wynagradzania mediatorów oraz zwolnień z kosztów sądowych i ulg w kosztach sądowych z powodu mediacji określa: kodeks postępowania cywilnego, rozporządzenie Ministra Sprawiedliwości z dnia 20 czerwca 2016 r. w sprawie wysokości wynagrodzenia i podlegających zwrotowi wydatków mediatora w postępowaniu cywilnym (Dz. U. poz. 921) oraz ustawa z dnia 28 lipca 2005 r. o kosztach sądowych w sprawach cywilnych (</a:t>
            </a:r>
            <a:r>
              <a:rPr lang="pl-PL" dirty="0" err="1"/>
              <a:t>t.j</a:t>
            </a:r>
            <a:r>
              <a:rPr lang="pl-PL" dirty="0"/>
              <a:t>. Dz. U. z 2020 r. poz. 755 z </a:t>
            </a:r>
            <a:r>
              <a:rPr lang="pl-PL" dirty="0" err="1"/>
              <a:t>późn</a:t>
            </a:r>
            <a:r>
              <a:rPr lang="pl-PL" dirty="0"/>
              <a:t>. zm.).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Zalety postępowania mediacyjnego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sz="2400" dirty="0"/>
              <a:t>     Zalet mediacji jest bardzo wiele. Wymieniając główne z nich wskazać należy, że mediacja dobywa się w </a:t>
            </a:r>
            <a:r>
              <a:rPr lang="pl-PL" sz="2400" b="1" dirty="0"/>
              <a:t>przyjaznej atmosferze</a:t>
            </a:r>
            <a:r>
              <a:rPr lang="pl-PL" sz="2400" dirty="0"/>
              <a:t> bez skrępowania, jest dla stron i dba o dobro każdej strony. W trakcie mediacji można nawet na jednym spotkaniu </a:t>
            </a:r>
            <a:r>
              <a:rPr lang="pl-PL" sz="2400" b="1" dirty="0"/>
              <a:t>zakończyć konflikty</a:t>
            </a:r>
            <a:r>
              <a:rPr lang="pl-PL" sz="2400" dirty="0"/>
              <a:t>, które w toku postępowania sądowego trwały by wiele lat. </a:t>
            </a:r>
          </a:p>
          <a:p>
            <a:pPr algn="just">
              <a:buNone/>
            </a:pPr>
            <a:r>
              <a:rPr lang="pl-PL" sz="2400" dirty="0"/>
              <a:t>	Ugoda zawarta przed mediatorem i zatwierdzona przez sąd jest równa ugodzie sądowej, wyrokowi sądowemu, postanowieniu sądowemu. Główne zalety mediacji oraz jej różnice pomiędzy postępowaniem sądowym prezentowane znajdują się na następnym slajdzie.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971600" y="548681"/>
          <a:ext cx="7416824" cy="5544618"/>
        </p:xfrm>
        <a:graphic>
          <a:graphicData uri="http://schemas.openxmlformats.org/drawingml/2006/table">
            <a:tbl>
              <a:tblPr/>
              <a:tblGrid>
                <a:gridCol w="2307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4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5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2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b="1" dirty="0">
                          <a:latin typeface="Times New Roman"/>
                          <a:ea typeface="Times New Roman"/>
                        </a:rPr>
                        <a:t>KRYTERIUM</a:t>
                      </a:r>
                      <a:endParaRPr lang="pl-PL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pl-PL" sz="1400" b="1" dirty="0">
                          <a:latin typeface="Times New Roman"/>
                          <a:ea typeface="Times New Roman"/>
                        </a:rPr>
                        <a:t>SĄD</a:t>
                      </a:r>
                      <a:endParaRPr lang="pl-PL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pl-PL" sz="1400" b="1">
                          <a:latin typeface="Times New Roman"/>
                          <a:ea typeface="Times New Roman"/>
                        </a:rPr>
                        <a:t>MEDIACJA</a:t>
                      </a:r>
                      <a:endParaRPr lang="pl-PL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308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Times New Roman"/>
                          <a:ea typeface="Times New Roman"/>
                        </a:rPr>
                        <a:t>osoba trzecia w sporze</a:t>
                      </a:r>
                      <a:endParaRPr lang="pl-PL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władza sędziego  (wskazany przez sąd)</a:t>
                      </a:r>
                      <a:endParaRPr lang="pl-PL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</a:rPr>
                        <a:t>neutralny mediator (wybrany przez strony)</a:t>
                      </a:r>
                      <a:endParaRPr lang="pl-PL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308">
                <a:tc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latin typeface="Times New Roman"/>
                          <a:ea typeface="Times New Roman"/>
                        </a:rPr>
                        <a:t>miejsce</a:t>
                      </a:r>
                      <a:endParaRPr lang="pl-PL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w sądzie               (co d</a:t>
                      </a:r>
                      <a:r>
                        <a:rPr lang="pl-PL" sz="1400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o zasady 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publiczne rozpatrywanie)</a:t>
                      </a:r>
                      <a:endParaRPr lang="pl-PL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</a:rPr>
                        <a:t>u mediatora              (poufne i prywatne)</a:t>
                      </a:r>
                      <a:endParaRPr lang="pl-PL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2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400" b="1">
                          <a:latin typeface="Times New Roman"/>
                          <a:ea typeface="Times New Roman"/>
                        </a:rPr>
                        <a:t>procedura</a:t>
                      </a:r>
                      <a:endParaRPr lang="pl-PL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sformalizowana</a:t>
                      </a:r>
                      <a:endParaRPr lang="pl-PL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</a:rPr>
                        <a:t>nieformalna</a:t>
                      </a:r>
                      <a:endParaRPr lang="pl-PL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308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Times New Roman"/>
                          <a:ea typeface="Times New Roman"/>
                        </a:rPr>
                        <a:t>postawa stron sporu</a:t>
                      </a:r>
                      <a:endParaRPr lang="pl-PL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konfrontacja stanowisk</a:t>
                      </a:r>
                      <a:endParaRPr lang="pl-PL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</a:rPr>
                        <a:t>wspólne poszukiwanie rozwiązań</a:t>
                      </a:r>
                      <a:endParaRPr lang="pl-PL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308">
                <a:tc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latin typeface="Times New Roman"/>
                          <a:ea typeface="Times New Roman"/>
                        </a:rPr>
                        <a:t>rola prawników</a:t>
                      </a:r>
                      <a:endParaRPr lang="pl-PL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walka o korzystny wyrok dla stron</a:t>
                      </a:r>
                      <a:endParaRPr lang="pl-PL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</a:rPr>
                        <a:t>doradztwo w celu zawarcia ugody</a:t>
                      </a:r>
                      <a:endParaRPr lang="pl-PL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308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Times New Roman"/>
                          <a:ea typeface="Times New Roman"/>
                        </a:rPr>
                        <a:t>czas postępowania</a:t>
                      </a:r>
                      <a:endParaRPr lang="pl-PL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długi</a:t>
                      </a:r>
                      <a:endParaRPr lang="pl-PL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</a:rPr>
                        <a:t>jedno spotkanie            (kilka dni)</a:t>
                      </a:r>
                      <a:endParaRPr lang="pl-PL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2308">
                <a:tc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latin typeface="Times New Roman"/>
                          <a:ea typeface="Times New Roman"/>
                        </a:rPr>
                        <a:t>wyniki sporu</a:t>
                      </a:r>
                      <a:endParaRPr lang="pl-PL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wyrok                     (wygrany – przegrany)</a:t>
                      </a:r>
                      <a:endParaRPr lang="pl-PL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</a:rPr>
                        <a:t>ugoda                       (wygrany – wygrany)</a:t>
                      </a:r>
                      <a:endParaRPr lang="pl-PL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2308">
                <a:tc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latin typeface="Times New Roman"/>
                          <a:ea typeface="Times New Roman"/>
                        </a:rPr>
                        <a:t>koszty</a:t>
                      </a:r>
                      <a:endParaRPr lang="pl-PL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wysokie                        (wpis sądowy, prawnicy)</a:t>
                      </a:r>
                      <a:endParaRPr lang="pl-PL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</a:rPr>
                        <a:t>niskie                   (mediator)</a:t>
                      </a:r>
                      <a:endParaRPr lang="pl-PL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Mediacja w sprawach rodzinnych – informacje ogólne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556792"/>
            <a:ext cx="8064896" cy="331236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pl-PL" dirty="0"/>
              <a:t>   	Mediacja rodzinna to sposób rozwiązywania konfliktu, w którym niejednokrotnie bardzo </a:t>
            </a:r>
            <a:r>
              <a:rPr lang="pl-PL" b="1" dirty="0"/>
              <a:t>skłóceni członkowie rodziny dochodzą do porozumienia</a:t>
            </a:r>
            <a:r>
              <a:rPr lang="pl-PL" dirty="0"/>
              <a:t> i dokonują uzgodnień w obecności bezstronnej i neutralnej osoby mediatora. Mediacja rodzinna ze względu na wyjątkowy charakter konfliktu ma jeszcze jedną bardzo ważną zaletę - pomaga zmniejszyć napięcie między stronami, </a:t>
            </a:r>
            <a:r>
              <a:rPr lang="pl-PL" b="1" dirty="0"/>
              <a:t>uczy wzajemnego szacunku </a:t>
            </a:r>
            <a:r>
              <a:rPr lang="pl-PL" dirty="0"/>
              <a:t>i respektowania praw drugiej strony do odmiennego zdania. Pomaga stronom zrozumieć co jest faktyczną przyczyną stanu rzeczy w jakim się znalazły i dlaczego tak trudno jest im dojść do porozumienia.</a:t>
            </a:r>
          </a:p>
          <a:p>
            <a:pPr algn="just">
              <a:buNone/>
            </a:pPr>
            <a:r>
              <a:rPr lang="pl-PL" dirty="0"/>
              <a:t>	W sprawach rodzinnych przedmiotem mediacji mogą być wszelkiego rodzaju spory pomiędzy członkami rodziny. W szczególności przedmiotem mediacji mogą być sprawy rozwodowe</a:t>
            </a:r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endParaRPr lang="pl-PL" dirty="0"/>
          </a:p>
        </p:txBody>
      </p:sp>
      <p:sp>
        <p:nvSpPr>
          <p:cNvPr id="8194" name="AutoShape 2" descr="C:\Users\Martyna\Desktop\1619180869022941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" name="Obraz 4" descr="Rozwód z orzeczeniem o winie? Czy warto?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5013176"/>
            <a:ext cx="288032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rmAutofit fontScale="90000"/>
          </a:bodyPr>
          <a:lstStyle/>
          <a:p>
            <a:r>
              <a:rPr lang="pl-PL" dirty="0"/>
              <a:t>Mediacja w sprawach o rozwód cz.1 –informacje ogólne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1800" dirty="0"/>
              <a:t>      Sprawy rozwodowe wiążą się niejednokrotnie  z konfliktem pomiędzy małżonkami. Rozwód reguluje warunki i sposób rozpadu rodziny. Jeśli małżonkowie posiadają małoletnie dzieci wyrok rozwodowy reguluje również sposób sprawowania władzy rodzicielskiej, sposób uregulowania kontaktów z dziećmi, wysokość alimentów  (dla dzieci oraz w niektórych przypadkach dla jednego z małżonków). </a:t>
            </a:r>
            <a:r>
              <a:rPr lang="pl-PL" sz="1800" b="1" dirty="0"/>
              <a:t>Rozwód musi zakończyć się wyrokiem sądowym, nie można w tego typu sprawach zawrzeć ugody</a:t>
            </a:r>
            <a:r>
              <a:rPr lang="pl-PL" sz="1800" dirty="0"/>
              <a:t>. Można jednak przed postępowaniem sądowym albo w trakcie jego trwania w toku mediacji uzgodnić stanowiska stron. Uzgodnione stanowiska stron w toku mediacji znajdą swój wyraz w wyroku sądowym - gdyż sąd treść ugody zawartej przed mediatorem umieści w osnowie wyroku. </a:t>
            </a:r>
          </a:p>
          <a:p>
            <a:pPr algn="just">
              <a:buNone/>
            </a:pPr>
            <a:r>
              <a:rPr lang="pl-PL" sz="1800" dirty="0"/>
              <a:t>      Bardzo często zdarza się, że strony mylą mediację z terapią małżeńską. Mediacja terapią małżeńską nie jest i nigdy nie była. Owszem zdarza się, że strony w toku mediacji pogodzą się i zechcą kontynuować życie małżeńskie, lecz są to przypadki raczej rzadko spotykane. </a:t>
            </a:r>
            <a:r>
              <a:rPr lang="pl-PL" sz="1800" b="1" dirty="0"/>
              <a:t>Głównie w mediacji rozstrzygane są spawy związane z dziećmi stron tj. wysokość alimentów, sposób sprawowania władzy rodzicielskiej, sposób uregulowania kontaktów z dziećmi – regulacje te bardzo przyspieszają proces sądowy oraz minimalizują konflikt pomiędzy stornami</a:t>
            </a:r>
            <a:r>
              <a:rPr lang="pl-PL" sz="1800" dirty="0"/>
              <a:t>. W mediacji można również ustalić plan rodzicielski.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Mediacja w sprawach o rozwód cz.2 – plan rodzicielski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50691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1500" b="1" dirty="0"/>
              <a:t>Plan rodzicielski  jest to szczegółowy sposób uregulowania opieki rodziców nad dzieckiem po rozwodzie.</a:t>
            </a:r>
          </a:p>
          <a:p>
            <a:pPr>
              <a:buNone/>
            </a:pPr>
            <a:r>
              <a:rPr lang="pl-PL" sz="1500" dirty="0"/>
              <a:t>Plan rodzicielski może obejmować:</a:t>
            </a:r>
            <a:br>
              <a:rPr lang="pl-PL" sz="1500" dirty="0"/>
            </a:br>
            <a:endParaRPr lang="pl-PL" sz="1500" dirty="0"/>
          </a:p>
          <a:p>
            <a:pPr algn="just"/>
            <a:r>
              <a:rPr lang="pl-PL" sz="1500" dirty="0"/>
              <a:t>miejsce zamieszkania dziecka ;</a:t>
            </a:r>
          </a:p>
          <a:p>
            <a:pPr algn="just"/>
            <a:r>
              <a:rPr lang="pl-PL" sz="1500" dirty="0"/>
              <a:t>kontakty dziecka z drugim rodzicem (harmonogram spotkań, obowiązujące w trakcie spotkań zasady, sposób ustalania wizyt, pomoc dziecku w obowiązkach np. odrabianie prac domowych, zasady spędzania wakacji, świąt i innych dni szczególnych, sposoby komunikacji z rodzicami poza terminami spotkań itp.);</a:t>
            </a:r>
          </a:p>
          <a:p>
            <a:pPr algn="just"/>
            <a:r>
              <a:rPr lang="pl-PL" sz="1500" dirty="0"/>
              <a:t>kontakty dziecka z innymi osobami (członkami dalszej rodziny i innymi ważnymi dla dziecka osobami, obecność nowych partnerów rodziców w życiu dziecka);</a:t>
            </a:r>
          </a:p>
          <a:p>
            <a:pPr algn="just"/>
            <a:r>
              <a:rPr lang="pl-PL" sz="1500" dirty="0"/>
              <a:t>udział rodziców w istotnych decyzjach dotyczących dziecka (sposób wyboru szkoły, wymiana informacji dotyczących wyników szkolnych, udział w imprezach, wybór zajęć pozalekcyjnych, dowóz dziecka na zajęcia pozalekcyjne, wybór kolonii, itp.);</a:t>
            </a:r>
          </a:p>
          <a:p>
            <a:pPr algn="just"/>
            <a:r>
              <a:rPr lang="pl-PL" sz="1500" dirty="0"/>
              <a:t>określenie zasad wychowawczych (rytm dnia, korzystanie z komputera, TV, szczególna dieta, tradycje, zwyczaje religijne, zwyczaje kulturowe, zakres samodzielności dziecka w podejmowaniu decyzji, itp.);</a:t>
            </a:r>
          </a:p>
          <a:p>
            <a:pPr algn="just"/>
            <a:r>
              <a:rPr lang="pl-PL" sz="1500" dirty="0"/>
              <a:t>koszty utrzymania dziecka (kalkulacja potrzeb dziecka, oszacowanie kosztów bieżących i szczególnych, autonomia dziecka w gospodarowaniu własnymi pieniędzmi);</a:t>
            </a:r>
          </a:p>
          <a:p>
            <a:pPr algn="just"/>
            <a:r>
              <a:rPr lang="pl-PL" sz="1500" dirty="0"/>
              <a:t>kwestie związane z opieką zdrowotną (rutynowe badania, szczepienia, potrzeby specjalne, zasady podawania leków i leczenia w warunkach domowych, wymiana informacji w kwestii zdrowia dziecka, wybór lekarza, inne).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22114"/>
          </a:xfrm>
        </p:spPr>
        <p:txBody>
          <a:bodyPr>
            <a:normAutofit fontScale="90000"/>
          </a:bodyPr>
          <a:lstStyle/>
          <a:p>
            <a:r>
              <a:rPr lang="pl-PL" dirty="0"/>
              <a:t>Mediacja w sprawach o rozwód cz.3 -alimenty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1256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1600" dirty="0"/>
              <a:t>  	</a:t>
            </a:r>
          </a:p>
          <a:p>
            <a:pPr algn="just">
              <a:buNone/>
            </a:pPr>
            <a:r>
              <a:rPr lang="pl-PL" sz="1700" dirty="0"/>
              <a:t>Mediacja w sprawach rozwód związana z alimentami  obejmuje głównie:</a:t>
            </a:r>
          </a:p>
          <a:p>
            <a:pPr algn="just">
              <a:buNone/>
            </a:pPr>
            <a:endParaRPr lang="pl-PL" sz="1700" dirty="0"/>
          </a:p>
          <a:p>
            <a:pPr marL="722313" indent="-368300" algn="just"/>
            <a:r>
              <a:rPr lang="pl-PL" sz="1700" dirty="0"/>
              <a:t>ustalenie wysokości obowiązku alimentacyjnego (ustalenie alimentów),</a:t>
            </a:r>
          </a:p>
          <a:p>
            <a:pPr marL="722313" indent="-368300" algn="just"/>
            <a:r>
              <a:rPr lang="pl-PL" sz="1700" dirty="0"/>
              <a:t>zmianę wcześniej ustalonego obowiązku alimentacyjnego (np. ustalonego przez sąd w drodze wyroku, ugody sądowej lub u mediatora w drodze ugody mediacyjnej).</a:t>
            </a:r>
          </a:p>
          <a:p>
            <a:pPr algn="just">
              <a:buNone/>
            </a:pPr>
            <a:endParaRPr lang="pl-PL" sz="1700" dirty="0"/>
          </a:p>
          <a:p>
            <a:pPr algn="just">
              <a:buNone/>
            </a:pPr>
            <a:r>
              <a:rPr lang="pl-PL" sz="1700" dirty="0"/>
              <a:t>   	Wskazać należy, że kwestie alimentacyjne w zakresie alimentów na rzecz małoletnich dzieci oraz jednego z małżonków są jednymi z głównych kwestii poruszanych w trakcie rozwodu. Z uwagi na charakter tych spraw w zasadzie jedynym szybkim i słusznym rozwiązaniem jest zawarcie ugody w tym zakresie. Sąd w trakcie postępowania nie posiada czasu ani narzędzi do prowadzenia rokowań ugodowych pomiędzy stronami, dlatego właściwym jest rozwiązanie problemu na drodze mediacji</a:t>
            </a:r>
            <a:r>
              <a:rPr lang="pl-PL" sz="1700" b="1" dirty="0"/>
              <a:t>. W toku mediacji ustalając wysokość alimentów bierze się pod uwagę wolę stron</a:t>
            </a:r>
            <a:r>
              <a:rPr lang="pl-PL" sz="1700" dirty="0"/>
              <a:t>, ich możliwości zarobkowe, stan zdrowotny stron, sytuację życiową stron, potrzeby dziecka stron. </a:t>
            </a:r>
          </a:p>
          <a:p>
            <a:pPr algn="just">
              <a:buNone/>
            </a:pPr>
            <a:endParaRPr lang="pl-PL" sz="1700" dirty="0"/>
          </a:p>
          <a:p>
            <a:pPr algn="just">
              <a:buNone/>
            </a:pPr>
            <a:r>
              <a:rPr lang="pl-PL" sz="1700" dirty="0"/>
              <a:t>    	</a:t>
            </a:r>
            <a:r>
              <a:rPr lang="pl-PL" sz="1700" b="1" dirty="0"/>
              <a:t>Alimenty ustalone w drodze mediacji nie krzywdzą żadnej ze stron konfliktu </a:t>
            </a:r>
            <a:r>
              <a:rPr lang="pl-PL" sz="1700" dirty="0"/>
              <a:t>i dają poczucie realnego wpływu na przebieg postępowania, które jest zgodne z wolą stron.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Mediacja w sprawach o rozwód cz. 4 - władza rodzicielska.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003232" cy="34129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1800" dirty="0"/>
              <a:t>      Regulacja władzy rodzicielskiej nad dzieckiem, związana z tym regulacja kontaktów rodzica z dzieckiem są jednymi z największych konfliktów rodzinnych oraz konfliktu stron w trakcie rozwodu. Rodzice skupieni na nieporozumieniach pomiędzy nimi zapominają, że sprawia to cierpienie ich dziecka. </a:t>
            </a:r>
            <a:r>
              <a:rPr lang="pl-PL" sz="1800" b="1" dirty="0"/>
              <a:t>Dlatego niezwykle ważnym jest dojście do porozumienia w wyżej wskazanych aspektach. </a:t>
            </a:r>
            <a:r>
              <a:rPr lang="pl-PL" sz="1800" dirty="0"/>
              <a:t>W toku postępowania sądowego w sprawie o rozwód regulując wyżej wskazane kwestie wielokrotnie sądy przeprowadzają dowody z opinii biegłych, co sprawia, że dzieci narażone są na stres związany z badaniem, generuje to dodatkowe koszty oraz znacznie wydłuża czas trwania postępowania sądowego. W toku mediacji można sporządzić plan rodzicielski lub w inny sposób uregulować sporne kwestie - co pozwala zadbać o dobro dziecka, tak by rozwód jego rodziców nie był dla niego traumatycznym przeżyciem.</a:t>
            </a:r>
          </a:p>
          <a:p>
            <a:pPr algn="just">
              <a:buNone/>
            </a:pPr>
            <a:endParaRPr lang="pl-PL" sz="1800" dirty="0"/>
          </a:p>
          <a:p>
            <a:pPr algn="just">
              <a:buNone/>
            </a:pPr>
            <a:endParaRPr lang="pl-PL" sz="1800" dirty="0"/>
          </a:p>
        </p:txBody>
      </p:sp>
      <p:pic>
        <p:nvPicPr>
          <p:cNvPr id="4" name="Obraz 3" descr="rodzice_jup55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085184"/>
            <a:ext cx="2916436" cy="159631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Mediacja w sprawach o rozwód cz. 5 - podział majątku wspólnego.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7"/>
            <a:ext cx="8075240" cy="3744415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pl-PL" dirty="0"/>
              <a:t>      Ustanie wspólności majątkowej małżeńskiej w przeważającej ilości spraw powstaje w wyniku orzeczenia rozwodu lub separacji pomiędzy małżonkami. Małżonkowie wraz z rozwodem mogą chcieć dokonać podziału swojego majątku. </a:t>
            </a:r>
            <a:r>
              <a:rPr lang="pl-PL" b="1" dirty="0"/>
              <a:t>Sprawy o podział majątku są jedyni z najdroższych postępowań sądowych – składa się na to wysokość kosztów sądowych oraz konieczność pokrywania kosztownych opinii biegłych powołanych przez sąd. </a:t>
            </a:r>
            <a:r>
              <a:rPr lang="pl-PL" dirty="0"/>
              <a:t>Sprawy te potrafią też toczyć się w sądzie bardzo długo – niejednokrotnie są to procesy wieloletnie. </a:t>
            </a:r>
          </a:p>
          <a:p>
            <a:pPr algn="just">
              <a:buNone/>
            </a:pPr>
            <a:r>
              <a:rPr lang="pl-PL" b="1" dirty="0"/>
              <a:t>      Jedynie w drodze porozumienia pomiędzy stronami można doprowadzić do szybkiego, polubownego oraz znacznie mniej kosztownego rozwiązania sprawy</a:t>
            </a:r>
            <a:r>
              <a:rPr lang="pl-PL" dirty="0"/>
              <a:t>. W toku mediacji można ustalić składniki majątku wspólnego, sposób ich podziału, wysokość spłat i dopłat, czas i charakter spłaty. Ugoda ta zatwierdzana jest przez sąd, przy czym gdy przedmiotem podziału jest nieruchomość konieczne jest by sąd uregulowania stron związane z podziałem majątku zawarł w wyroku. Podział majątku w sprawie rozwodowej </a:t>
            </a:r>
            <a:r>
              <a:rPr lang="pl-PL" b="1" dirty="0"/>
              <a:t>możliwy jest wówczas gdy strony są ze sobą w pełni zgodne, a powództwo obejmuje również kwestie podziału majątku i zostało w tym zakresie opłacone. </a:t>
            </a:r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endParaRPr lang="pl-PL" dirty="0"/>
          </a:p>
        </p:txBody>
      </p:sp>
      <p:pic>
        <p:nvPicPr>
          <p:cNvPr id="4" name="Obraz 3" descr="AR-3010499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5013176"/>
            <a:ext cx="2723970" cy="1584176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pl-PL" dirty="0"/>
              <a:t>Mediacja w sprawach o rozwód cz. 6 – wina.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1520" y="1745432"/>
            <a:ext cx="5472608" cy="4419872"/>
          </a:xfrm>
        </p:spPr>
        <p:txBody>
          <a:bodyPr>
            <a:noAutofit/>
          </a:bodyPr>
          <a:lstStyle/>
          <a:p>
            <a:pPr marL="0" indent="20638" algn="just">
              <a:buNone/>
            </a:pPr>
            <a:r>
              <a:rPr lang="pl-PL" sz="1800" dirty="0"/>
              <a:t>Sprawy o rozwód nie są wszczynane bez przyczyny. Małżonkowie rozstają się ze sobą z różnych powodów. Walka o to kto jest winny temu, że małżeństwo stron się rozpadło niejednokrotnie staje się swoistym „punktem honoru” jednej ze stron postępowania. Konflikt w tym zakresie może urosnąć do tak znacznych rozmiarów, że rzutować on będzie nie tylko na stosunki pomiędzy stronami, ale też na ich wspólne dzieci i pozostałych członków rodziny. </a:t>
            </a:r>
            <a:r>
              <a:rPr lang="pl-PL" sz="1800" b="1" dirty="0"/>
              <a:t>W mediacji staramy się dojść do porozumienia w tym zakresie dając stronom możliwość swobodnej wypowiedzi i wyrażenia swoich uczuć.</a:t>
            </a:r>
            <a:r>
              <a:rPr lang="pl-PL" sz="1800" dirty="0"/>
              <a:t> Często strony dochodząc do porozumienia w każdym innym aspekcie rozpadu ich wspólnego pożycia chcą zrezygnować z roszczenia o winie jednego z małżonków - co pozwala im pozostać w pozytywnych stosunkach. </a:t>
            </a:r>
          </a:p>
        </p:txBody>
      </p:sp>
      <p:pic>
        <p:nvPicPr>
          <p:cNvPr id="5" name="Obraz 4" descr="Rozwód z winy męża - Mecenas Marlena Słupińsk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916832"/>
            <a:ext cx="288032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Czym jest mediacja?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4785"/>
            <a:ext cx="9144000" cy="3528392"/>
          </a:xfrm>
        </p:spPr>
        <p:txBody>
          <a:bodyPr>
            <a:normAutofit fontScale="92500" lnSpcReduction="10000"/>
          </a:bodyPr>
          <a:lstStyle/>
          <a:p>
            <a:pPr indent="20638" algn="just">
              <a:buNone/>
            </a:pPr>
            <a:r>
              <a:rPr lang="pl-PL" dirty="0"/>
              <a:t>Zgodnie z encyklopedyczną definicją </a:t>
            </a:r>
            <a:r>
              <a:rPr lang="pl-PL" b="1" dirty="0"/>
              <a:t>Mediacja</a:t>
            </a:r>
            <a:r>
              <a:rPr lang="pl-PL" dirty="0"/>
              <a:t> (łac. </a:t>
            </a:r>
            <a:r>
              <a:rPr lang="pl-PL" i="1" dirty="0" err="1"/>
              <a:t>mediatio</a:t>
            </a:r>
            <a:r>
              <a:rPr lang="pl-PL" dirty="0"/>
              <a:t> od </a:t>
            </a:r>
            <a:r>
              <a:rPr lang="pl-PL" i="1" dirty="0" err="1"/>
              <a:t>mediare</a:t>
            </a:r>
            <a:r>
              <a:rPr lang="pl-PL" dirty="0"/>
              <a:t> 'być w środku, pośredniczyć') to metoda rozwiązywania sporów, w której osoba trzecia pomaga stronom we wzajemnej komunikacji, określeniu interesów i kwestii do dyskusji oraz dojściu do wspólnego porozumienia. Co niezmiernie istotne proces ten ma charakter dobrowolny, poufny i nieformalny.</a:t>
            </a:r>
          </a:p>
          <a:p>
            <a:pPr algn="just">
              <a:buNone/>
            </a:pPr>
            <a:endParaRPr lang="pl-PL" dirty="0"/>
          </a:p>
        </p:txBody>
      </p:sp>
      <p:pic>
        <p:nvPicPr>
          <p:cNvPr id="4" name="Obraz 3" descr="pobran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5114925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356992"/>
            <a:ext cx="8229600" cy="2952329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endParaRPr lang="pl-PL" dirty="0"/>
          </a:p>
          <a:p>
            <a:pPr algn="just">
              <a:buNone/>
            </a:pPr>
            <a:r>
              <a:rPr lang="pl-PL" dirty="0"/>
              <a:t>Źródła  grafik wykorzystanych w przygotowaniu prezentacji:</a:t>
            </a:r>
          </a:p>
          <a:p>
            <a:pPr algn="just">
              <a:buFontTx/>
              <a:buChar char="-"/>
            </a:pPr>
            <a:r>
              <a:rPr lang="pl-PL" dirty="0">
                <a:solidFill>
                  <a:schemeClr val="tx2"/>
                </a:solidFill>
              </a:rPr>
              <a:t>https://zbpo.org.pl/file/2019/09/ZBPO-mediacja-2.png,</a:t>
            </a:r>
          </a:p>
          <a:p>
            <a:pPr algn="just">
              <a:buFontTx/>
              <a:buChar char="-"/>
            </a:pPr>
            <a:r>
              <a:rPr lang="pl-PL" dirty="0">
                <a:solidFill>
                  <a:schemeClr val="tx2"/>
                </a:solidFill>
              </a:rPr>
              <a:t>http://www.mediacje-cam.pl/wp-content/uploads/2019/02/KNF-mediator-aktualnosci.jpg,</a:t>
            </a:r>
          </a:p>
          <a:p>
            <a:pPr algn="just">
              <a:buFontTx/>
              <a:buChar char="-"/>
            </a:pPr>
            <a:r>
              <a:rPr lang="pl-PL" dirty="0">
                <a:solidFill>
                  <a:schemeClr val="tx2"/>
                </a:solidFill>
              </a:rPr>
              <a:t>https://rzeczoznawca24.com/</a:t>
            </a:r>
            <a:r>
              <a:rPr lang="pl-PL" dirty="0" err="1">
                <a:solidFill>
                  <a:schemeClr val="tx2"/>
                </a:solidFill>
              </a:rPr>
              <a:t>wp-content</a:t>
            </a:r>
            <a:r>
              <a:rPr lang="pl-PL" dirty="0">
                <a:solidFill>
                  <a:schemeClr val="tx2"/>
                </a:solidFill>
              </a:rPr>
              <a:t>/</a:t>
            </a:r>
            <a:r>
              <a:rPr lang="pl-PL" dirty="0" err="1">
                <a:solidFill>
                  <a:schemeClr val="tx2"/>
                </a:solidFill>
              </a:rPr>
              <a:t>uploads</a:t>
            </a:r>
            <a:r>
              <a:rPr lang="pl-PL" dirty="0">
                <a:solidFill>
                  <a:schemeClr val="tx2"/>
                </a:solidFill>
              </a:rPr>
              <a:t>/2020/08/</a:t>
            </a:r>
            <a:r>
              <a:rPr lang="pl-PL" dirty="0" err="1">
                <a:solidFill>
                  <a:schemeClr val="tx2"/>
                </a:solidFill>
              </a:rPr>
              <a:t>herencias.jpg</a:t>
            </a:r>
            <a:r>
              <a:rPr lang="pl-PL" dirty="0">
                <a:solidFill>
                  <a:schemeClr val="tx2"/>
                </a:solidFill>
              </a:rPr>
              <a:t>,</a:t>
            </a:r>
          </a:p>
          <a:p>
            <a:pPr algn="just">
              <a:buFontTx/>
              <a:buChar char="-"/>
            </a:pPr>
            <a:r>
              <a:rPr lang="pl-PL" dirty="0">
                <a:solidFill>
                  <a:schemeClr val="tx2"/>
                </a:solidFill>
              </a:rPr>
              <a:t>https://www.rp.pl/apps/pbcsi.dll/storyimage/RP/20180104/PCD/301049922/AR/0/AR-301049922.jpg?imageversion=Artykul&amp;lastModified=,</a:t>
            </a:r>
          </a:p>
          <a:p>
            <a:pPr algn="just">
              <a:buFontTx/>
              <a:buChar char="-"/>
            </a:pPr>
            <a:r>
              <a:rPr lang="pl-PL" dirty="0">
                <a:solidFill>
                  <a:schemeClr val="tx2"/>
                </a:solidFill>
              </a:rPr>
              <a:t>https://v.wpimg.pl/ODYwMjMyYCU4FTtZYgJtMHtNbwMkW2NmLFV3SGI2YHFsRzVefUlgLXcAPUQ9FWAldhFiAD0cKGtrRnxbe1Y9Kz0NJAkoJiUxKUJ4WmMTPyE-VTA=,</a:t>
            </a:r>
          </a:p>
          <a:p>
            <a:pPr algn="just">
              <a:buNone/>
            </a:pPr>
            <a:r>
              <a:rPr lang="pl-PL" dirty="0">
                <a:solidFill>
                  <a:schemeClr val="tx2"/>
                </a:solidFill>
              </a:rPr>
              <a:t>- 	https://slupinska.eu/wp-content/uploads/2021/01/Rozwod-z-winy-meza.png</a:t>
            </a:r>
          </a:p>
          <a:p>
            <a:pPr algn="just">
              <a:buNone/>
            </a:pPr>
            <a:r>
              <a:rPr lang="pl-PL" dirty="0"/>
              <a:t>-	</a:t>
            </a:r>
            <a:r>
              <a:rPr lang="pl-PL" dirty="0">
                <a:solidFill>
                  <a:schemeClr val="tx2"/>
                </a:solidFill>
              </a:rPr>
              <a:t>https://www.makarska-kancelaria.pl/wp-content/uploads/2019/05/Rozw%C3%B3d.-Kancelaria-Radcy-Prawnego-Lidia-Makarska-730x450.jpg</a:t>
            </a:r>
          </a:p>
          <a:p>
            <a:pPr algn="just">
              <a:buNone/>
            </a:pPr>
            <a:endParaRPr lang="pl-PL" dirty="0"/>
          </a:p>
          <a:p>
            <a:pPr algn="just">
              <a:buFontTx/>
              <a:buChar char="-"/>
            </a:pPr>
            <a:endParaRPr lang="pl-PL" dirty="0"/>
          </a:p>
          <a:p>
            <a:pPr algn="just">
              <a:buFontTx/>
              <a:buChar char="-"/>
            </a:pPr>
            <a:endParaRPr lang="pl-PL" dirty="0"/>
          </a:p>
          <a:p>
            <a:pPr algn="just">
              <a:buFontTx/>
              <a:buChar char="-"/>
            </a:pPr>
            <a:endParaRPr lang="pl-PL" dirty="0"/>
          </a:p>
          <a:p>
            <a:pPr algn="just">
              <a:buFontTx/>
              <a:buChar char="-"/>
            </a:pPr>
            <a:endParaRPr lang="pl-PL" dirty="0"/>
          </a:p>
          <a:p>
            <a:pPr algn="just">
              <a:buFontTx/>
              <a:buChar char="-"/>
            </a:pP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267744" y="1844824"/>
            <a:ext cx="45172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400" dirty="0"/>
              <a:t>Dziękuję za uwagę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Mediacja w prawie cywilnym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dirty="0"/>
              <a:t>Ustawą z dnia 28.07.2005 r. nowelizującą Kodeks postępowania cywilnego </a:t>
            </a:r>
            <a:r>
              <a:rPr lang="pl-PL" b="1" dirty="0"/>
              <a:t>powołana została do życia instytucja mediacji w sprawach cywilnych</a:t>
            </a:r>
            <a:r>
              <a:rPr lang="pl-PL" dirty="0"/>
              <a:t>.  Mediacja może być bowiem pomocna w rozwiązaniu prawie każdej sprawy cywilnej, jest ona uniwersalna i elastyczna. Oczekiwanym efektem przeprowadzonej mediacji jest ugoda.</a:t>
            </a:r>
          </a:p>
          <a:p>
            <a:pPr algn="just">
              <a:buNone/>
            </a:pPr>
            <a:endParaRPr lang="pl-PL" b="1" dirty="0"/>
          </a:p>
          <a:p>
            <a:pPr algn="just">
              <a:buFont typeface="Wingdings" pitchFamily="2" charset="2"/>
              <a:buChar char="Ø"/>
            </a:pPr>
            <a:r>
              <a:rPr lang="pl-PL" dirty="0"/>
              <a:t>Zgodnie z treścią art. 10 Kodeksu postępowania cywilnego „w sprawach, w których zawarcie ugody jest dopuszczalne, sąd dąży w każdym stanie postępowania do ich ugodowego załatwienia, w szczególności przez nakłanianie stron do mediacji”.</a:t>
            </a:r>
            <a:r>
              <a:rPr lang="pl-PL" b="1" dirty="0"/>
              <a:t> Spod regulacji powyższego przepisu wyłączone są sprawy, których rozstrzygnięcie w drodze ugody jest niedopuszczalne np. o ustalenie ojcostwa lub macierzyństwa; sprawy o ubezwłasnowolnienie; sprawy z zakresu prawa osobowego np. stwierdzenie zgonu; sprawy z zakresu prawa spadkowego np. stwierdzenie nabycia spadku itp.</a:t>
            </a:r>
            <a:r>
              <a:rPr lang="pl-PL" dirty="0"/>
              <a:t>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Kim jest mediator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421088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dirty="0"/>
              <a:t>Zgodnie z przepisami prawa </a:t>
            </a:r>
            <a:r>
              <a:rPr lang="pl-PL" b="1" dirty="0"/>
              <a:t>mediatorem może być osoba fizyczna mająca pełną zdolność do czynności prawnych, korzystająca w pełni z praw publicznych</a:t>
            </a:r>
            <a:r>
              <a:rPr lang="pl-PL" dirty="0"/>
              <a:t>. Mediatorem nie może być sędzia. Nie dotyczy to sędziów w stanie spoczynku. Według międzynarodowych standardów podstawę działalności zawodowej mediatora stanowią zasady fachowości, poufności, bezstronności, bezinteresowności, neutralności i dobrowolności. Kodeks postępowania cywilnego dzieli mediatorów na tzw. stałych mediatorów i nie będących stałymi mediatorami.</a:t>
            </a:r>
            <a:endParaRPr lang="pl-PL" b="1" dirty="0"/>
          </a:p>
          <a:p>
            <a:pPr algn="just">
              <a:buFont typeface="Wingdings" pitchFamily="2" charset="2"/>
              <a:buChar char="Ø"/>
            </a:pPr>
            <a:r>
              <a:rPr lang="pl-PL" b="1" dirty="0"/>
              <a:t>Stały mediator </a:t>
            </a:r>
            <a:r>
              <a:rPr lang="pl-PL" dirty="0"/>
              <a:t>to osoba, która została wpisana na listę stałych mediatorów, zgłoszoną przez organizacje społeczne i zawodowe prezesowi  właściwego miejscowo sądu okręgowego. </a:t>
            </a:r>
          </a:p>
          <a:p>
            <a:pPr algn="just">
              <a:buFont typeface="Wingdings" pitchFamily="2" charset="2"/>
              <a:buChar char="Ø"/>
            </a:pPr>
            <a:r>
              <a:rPr lang="pl-PL" dirty="0"/>
              <a:t>Mediatorzy nie będący stałymi mediatorami to osoby, które nie zostały wpisane na listę stałych mediatorów, lecz powołano je do prowadzenia konkretnego postępowania mediacyjnego.</a:t>
            </a:r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Rola mediatora w procesie mediacji</a:t>
            </a:r>
          </a:p>
        </p:txBody>
      </p:sp>
      <p:pic>
        <p:nvPicPr>
          <p:cNvPr id="4" name="Symbol zastępczy zawartości 3" descr="unname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5364088" cy="4680520"/>
          </a:xfrm>
        </p:spPr>
      </p:pic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5508104" y="1412776"/>
            <a:ext cx="3456384" cy="47133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/>
              <a:t>Mediator to osoba posiadająca </a:t>
            </a:r>
            <a:r>
              <a:rPr lang="pl-PL" sz="1800" b="1" dirty="0"/>
              <a:t>odpowiednie wykształcenie </a:t>
            </a:r>
            <a:r>
              <a:rPr lang="pl-PL" sz="1800" dirty="0"/>
              <a:t>oraz </a:t>
            </a:r>
            <a:r>
              <a:rPr lang="pl-PL" sz="1800" b="1" dirty="0"/>
              <a:t>doświadczenie</a:t>
            </a:r>
            <a:r>
              <a:rPr lang="pl-PL" sz="1800" dirty="0"/>
              <a:t> w przeprowadzaniu mediacji. W trakcie prowadzenia mediacji mediator zachowuje bezstronność oraz dba o to by przebiegała ona w przyjaznej atmosferze. Mediator traktuje strony postępowania równo, pozwala im się swobodnie wypowiedzieć. </a:t>
            </a:r>
            <a:r>
              <a:rPr lang="pl-PL" sz="1800" b="1" dirty="0"/>
              <a:t>Mediator jest zobowiązany do zachowania w tajemnicy wszelkich faktów</a:t>
            </a:r>
            <a:r>
              <a:rPr lang="pl-PL" sz="1800" dirty="0"/>
              <a:t>, o których dowiedział się w trakcie prowadzenia mediacji.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Podstawowe zasady mediacji cz 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algn="just"/>
            <a:endParaRPr lang="pl-PL" b="1" dirty="0"/>
          </a:p>
          <a:p>
            <a:endParaRPr lang="pl-PL" dirty="0"/>
          </a:p>
        </p:txBody>
      </p:sp>
      <p:pic>
        <p:nvPicPr>
          <p:cNvPr id="4" name="Obraz 3" descr="caim-zasady-postepowania-mediacyjne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2060848"/>
            <a:ext cx="5715000" cy="4000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Podstawowe zasady mediacji cz.2.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l-PL" b="1" dirty="0"/>
              <a:t>zasada dobrowolności </a:t>
            </a:r>
            <a:r>
              <a:rPr lang="pl-PL" dirty="0"/>
              <a:t>- brak  przymusu  płynącego  z  zewnątrz , każdy z uczestników musi wyrazić zgodę na mediację oraz może z niej zrezygnować na każdym etapie jej trwania,</a:t>
            </a:r>
          </a:p>
          <a:p>
            <a:pPr algn="just"/>
            <a:r>
              <a:rPr lang="pl-PL" b="1" dirty="0"/>
              <a:t>zasada bezstronności i neutralności </a:t>
            </a:r>
            <a:r>
              <a:rPr lang="pl-PL" dirty="0"/>
              <a:t>– mediator nie może się opowiedzieć się po żadnej stronie, ma być w równej mierze sprzymierzeńcem każdej z nich, niezwiązanie  mediatora  z  przedmiotem  sporu  oraz  brak  interesu  w jakimkolwiek szczególnym sposobie jego zakończenia</a:t>
            </a:r>
          </a:p>
          <a:p>
            <a:pPr algn="just"/>
            <a:r>
              <a:rPr lang="pl-PL" b="1" dirty="0"/>
              <a:t>zasada poufności, tajności – </a:t>
            </a:r>
            <a:r>
              <a:rPr lang="pl-PL" dirty="0"/>
              <a:t>jest opisana w kodeksie postępowania cywilnego w Art.  183</a:t>
            </a:r>
            <a:r>
              <a:rPr lang="pl-PL" baseline="30000" dirty="0"/>
              <a:t>4 </a:t>
            </a:r>
            <a:r>
              <a:rPr lang="pl-PL" dirty="0"/>
              <a:t> który głosi że:</a:t>
            </a:r>
            <a:r>
              <a:rPr lang="pl-PL" b="1" dirty="0"/>
              <a:t> </a:t>
            </a:r>
            <a:r>
              <a:rPr lang="pl-PL" dirty="0"/>
              <a:t>”postępowanie mediacyjne nie jest jawne. Mediator, strony i inne osoby biorące udział w postępowaniu mediacyjnym są obowiązane zachować w tajemnicy fakty, o których dowiedziały się w związku z prowadzeniem mediacji. Strony mogą zwolnić mediatora i inne osoby biorące udział w postępowaniu mediacyjnym z tego obowiązku. Bezskuteczne jest powoływanie się w toku postępowania przed sądem lub sądem polubownym na propozycje ugodowe, propozycje wzajemnych ustępstw lub inne oświadczenia składane w postępowaniu mediacyjnym”.</a:t>
            </a:r>
          </a:p>
          <a:p>
            <a:pPr algn="just"/>
            <a:r>
              <a:rPr lang="pl-PL" b="1" dirty="0"/>
              <a:t>zasada równości i odformalizowania - </a:t>
            </a:r>
            <a:r>
              <a:rPr lang="pl-PL" dirty="0"/>
              <a:t>strony w toku postępowania mediacyjnego mają równie prawa, są traktowane tak samo, mediacja prowadzona jest w sposób swobody, bez skrępowania.</a:t>
            </a:r>
            <a:endParaRPr lang="pl-PL" b="1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Sposoby rozpoczęcia postępowania mediacyjnego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dirty="0"/>
              <a:t>Mediacja może rozpocząć się na podstawie:</a:t>
            </a:r>
          </a:p>
          <a:p>
            <a:pPr algn="just">
              <a:buNone/>
            </a:pPr>
            <a:endParaRPr lang="pl-PL" dirty="0"/>
          </a:p>
          <a:p>
            <a:pPr algn="just">
              <a:buFont typeface="Wingdings" pitchFamily="2" charset="2"/>
              <a:buChar char="Ø"/>
            </a:pPr>
            <a:r>
              <a:rPr lang="pl-PL" dirty="0"/>
              <a:t>skierowania stron do mediacji przez sąd w toku postępowania sądowego (takie skierowanie może odbyć się tylko raz na każdym etapie postępowania),</a:t>
            </a:r>
          </a:p>
          <a:p>
            <a:pPr algn="just">
              <a:buFont typeface="Wingdings" pitchFamily="2" charset="2"/>
              <a:buChar char="Ø"/>
            </a:pPr>
            <a:r>
              <a:rPr lang="pl-PL" dirty="0"/>
              <a:t>wniosku o mediację jaki jedna strona dostarcza mediatorowi,</a:t>
            </a:r>
          </a:p>
          <a:p>
            <a:pPr algn="just">
              <a:buFont typeface="Wingdings" pitchFamily="2" charset="2"/>
              <a:buChar char="Ø"/>
            </a:pPr>
            <a:r>
              <a:rPr lang="pl-PL" dirty="0"/>
              <a:t>umowy o mediację jaką zawarły strony.</a:t>
            </a:r>
          </a:p>
          <a:p>
            <a:pPr algn="just">
              <a:buNone/>
            </a:pPr>
            <a:endParaRPr lang="pl-PL" dirty="0"/>
          </a:p>
          <a:p>
            <a:pPr marL="0" indent="0" algn="just">
              <a:buNone/>
              <a:tabLst>
                <a:tab pos="0" algn="l"/>
              </a:tabLst>
            </a:pPr>
            <a:r>
              <a:rPr lang="pl-PL" dirty="0"/>
              <a:t>W celu rozpoczęcia mediacji nie jest koniecznym zainicjowanie postępowania sądowego. Strony mogą samodzielnie udać się do mediatora i zawrzeć z nim umowę o przeprowadzenie mediacji.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/>
              <a:t>Czas trwania mediacji, dokumenty sporządzane podczas mediacji.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pl-PL" sz="2400" dirty="0"/>
          </a:p>
          <a:p>
            <a:pPr algn="just"/>
            <a:r>
              <a:rPr lang="pl-PL" sz="2400" dirty="0"/>
              <a:t>Mediacja umowna pomiędzy stronami trwa tak długo, jak długo strony sobie tego życzą. </a:t>
            </a:r>
            <a:r>
              <a:rPr lang="pl-PL" sz="2400" b="1" dirty="0"/>
              <a:t>Mediacja na podstawie skierowania przez sąd trwa do 3 miesięcy, jednakże to sąd określa czas jej trwania</a:t>
            </a:r>
            <a:r>
              <a:rPr lang="pl-PL" sz="2400" dirty="0"/>
              <a:t>. Na zgodny wniosek stron lub z innych ważnych powodów termin na przeprowadzenie mediacji może zostać przedłużony, jeżeli będzie to sprzyjać ugodowemu załatwieniu sprawy. Czasu trwania mediacji nie wlicza się do czasu trwania postępowania sądowego.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b="1" dirty="0"/>
              <a:t>Z przebiegu mediacji mediator sporządza protokół </a:t>
            </a:r>
            <a:r>
              <a:rPr lang="pl-PL" sz="2400" dirty="0"/>
              <a:t>w którym oznacza się miejsce i czas przeprowadzenia mediacji, a także imię, nazwisko (nazwę) i adresy stron, imię i nazwisko oraz adres mediatora, a ponadto wynik mediacji. Protokół podpisuje mediator. Jeżeli strony zawarły ugodę przed mediatorem, ugodę zamieszcza się w protokole albo załącza się do niego. Strony podpisują ugodę.</a:t>
            </a:r>
            <a:r>
              <a:rPr lang="pl-PL" sz="2400" b="1" dirty="0"/>
              <a:t> </a:t>
            </a:r>
            <a:r>
              <a:rPr lang="pl-PL" sz="2400" dirty="0"/>
              <a:t>Przez podpisanie ugody strony wyrażają zgodę na wystąpienie do sądu z wnioskiem o jej zatwierdzenie, o czym mediator informuje strony. </a:t>
            </a:r>
            <a:r>
              <a:rPr lang="pl-PL" sz="2400" b="1" dirty="0"/>
              <a:t> </a:t>
            </a:r>
            <a:r>
              <a:rPr lang="pl-PL" sz="2400" dirty="0"/>
              <a:t>Mediator doręcza stronom odpis protokołu.</a:t>
            </a:r>
          </a:p>
          <a:p>
            <a:pPr algn="just"/>
            <a:endParaRPr lang="pl-PL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2624</Words>
  <Application>Microsoft Office PowerPoint</Application>
  <PresentationFormat>Pokaz na ekranie (4:3)</PresentationFormat>
  <Paragraphs>122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Motyw pakietu Office</vt:lpstr>
      <vt:lpstr>„Mediacja w sprawie o rozwód. Czy warto?”.</vt:lpstr>
      <vt:lpstr>Czym jest mediacja?</vt:lpstr>
      <vt:lpstr>Mediacja w prawie cywilnym</vt:lpstr>
      <vt:lpstr>Kim jest mediator</vt:lpstr>
      <vt:lpstr>Rola mediatora w procesie mediacji</vt:lpstr>
      <vt:lpstr>Podstawowe zasady mediacji cz 1.</vt:lpstr>
      <vt:lpstr>Podstawowe zasady mediacji cz.2.</vt:lpstr>
      <vt:lpstr>Sposoby rozpoczęcia postępowania mediacyjnego</vt:lpstr>
      <vt:lpstr> Czas trwania mediacji, dokumenty sporządzane podczas mediacji.</vt:lpstr>
      <vt:lpstr>Znaczenie ugody zawartej przed mediatorem, odpłatność mediacji</vt:lpstr>
      <vt:lpstr>Zalety postępowania mediacyjnego </vt:lpstr>
      <vt:lpstr>Prezentacja programu PowerPoint</vt:lpstr>
      <vt:lpstr>Mediacja w sprawach rodzinnych – informacje ogólne</vt:lpstr>
      <vt:lpstr>Mediacja w sprawach o rozwód cz.1 –informacje ogólne</vt:lpstr>
      <vt:lpstr>Mediacja w sprawach o rozwód cz.2 – plan rodzicielski</vt:lpstr>
      <vt:lpstr>Mediacja w sprawach o rozwód cz.3 -alimenty</vt:lpstr>
      <vt:lpstr>Mediacja w sprawach o rozwód cz. 4 - władza rodzicielska.</vt:lpstr>
      <vt:lpstr>Mediacja w sprawach o rozwód cz. 5 - podział majątku wspólnego.</vt:lpstr>
      <vt:lpstr>Mediacja w sprawach o rozwód cz. 6 – wina.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„Mediacja w sprawach o rozwód, alimenty, władzę rodzicielską. Mediacja w sprawach o podział majątku wspólnego po ustaniu wspólności majątkowej małżeńskiej i w sprawach o dział spadku. Zalety pozasądowego rozwiązywania sporów”.</dc:title>
  <dc:creator>Martyna Dudzik</dc:creator>
  <cp:lastModifiedBy>Martyna Dudzik</cp:lastModifiedBy>
  <cp:revision>43</cp:revision>
  <dcterms:created xsi:type="dcterms:W3CDTF">2020-10-13T16:30:34Z</dcterms:created>
  <dcterms:modified xsi:type="dcterms:W3CDTF">2022-10-18T10:59:28Z</dcterms:modified>
</cp:coreProperties>
</file>